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69" r:id="rId4"/>
    <p:sldId id="270" r:id="rId5"/>
    <p:sldId id="265" r:id="rId6"/>
    <p:sldId id="268" r:id="rId7"/>
    <p:sldId id="271" r:id="rId8"/>
    <p:sldId id="273" r:id="rId9"/>
    <p:sldId id="274" r:id="rId10"/>
    <p:sldId id="402" r:id="rId11"/>
    <p:sldId id="401" r:id="rId12"/>
    <p:sldId id="403" r:id="rId13"/>
    <p:sldId id="25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PP Telegraf" panose="00000500000000000000" pitchFamily="50" charset="0"/>
      <p:regular r:id="rId22"/>
    </p:embeddedFont>
    <p:embeddedFont>
      <p:font typeface="PP Telegraf UltraBold" panose="00000900000000000000" pitchFamily="50" charset="0"/>
      <p:bold r:id="rId23"/>
    </p:embeddedFont>
    <p:embeddedFont>
      <p:font typeface="Telegraf Bold" panose="020B0604020202020204" charset="0"/>
      <p:regular r:id="rId24"/>
    </p:embeddedFont>
    <p:embeddedFont>
      <p:font typeface="Telegraf Medium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FF3"/>
    <a:srgbClr val="6289F6"/>
    <a:srgbClr val="03007E"/>
    <a:srgbClr val="022238"/>
    <a:srgbClr val="022D49"/>
    <a:srgbClr val="2F66A3"/>
    <a:srgbClr val="7EA6CB"/>
    <a:srgbClr val="00ABB8"/>
    <a:srgbClr val="060614"/>
    <a:srgbClr val="009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3" autoAdjust="0"/>
    <p:restoredTop sz="94622" autoAdjust="0"/>
  </p:normalViewPr>
  <p:slideViewPr>
    <p:cSldViewPr>
      <p:cViewPr>
        <p:scale>
          <a:sx n="48" d="100"/>
          <a:sy n="48" d="100"/>
        </p:scale>
        <p:origin x="87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B549A-F819-4F30-BD17-FC765EF4B7E8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9EFC5-B58B-425F-80B0-7EB11D900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34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6B204-C77F-21CD-8D35-8D051B003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5F67BC-2827-DCB1-A6D5-185907679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92353-576A-AE92-B7FE-629E64B0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9103A-D254-B1D5-176D-2A82E716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6770A-82B7-BED5-970E-CE66694B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89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978B-2848-AD87-C903-7D72EE25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AA04-63B0-5167-57D9-723942AA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7A5A-0DE4-71BB-840B-3FF56014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10FD1-F51F-37B8-CFB8-F841A81E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8442-C5F4-1471-40EB-D2A671C6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622E-70DA-B010-C0A3-0B7191E1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E56A1-2388-A2A8-33A2-CAA8E7BF1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86FCD-D693-3CA3-DEEA-21C5F0E8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61C75-AD1F-183F-8AC8-67C8F2D7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B6E83-A2E6-C189-3146-F0AB6FF0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65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DEBC0-3D7A-3AA7-23CD-C4EC7D16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C09-9917-4EB2-4852-0D8879D63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DBFC9-F6F3-C95C-A9BD-3C8542091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322AE-0FE5-5D3B-3CF0-1E0BF28A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E3D14-8BEE-A1EF-32F5-8FF99F76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CA367-A6B0-E9B1-696E-EDD94F3E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40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60DC-1382-8F6A-511C-900D4575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9D991-33B2-3852-3F4B-D3E699CE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2D35A-0EC8-4BA3-4AB3-CAB4EC013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09911-83F5-04DA-28EB-6594D88C6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6F7C3-8615-5588-F7A1-DA8D560F3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D65B5-5F31-6A2C-DC5B-559FAF26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4E324-FCC9-AD28-8D0F-3400069C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5857A-3084-0B67-EC0E-8AADBC3D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96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3045-4A97-0D8D-45D6-C5AC2D67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68180-E915-0E82-5414-607144F9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5BE55-12D2-1C76-809C-345554DB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25067-8F21-FA09-0C97-5A35000F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47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DD4DF-9385-F738-D11F-68DC439E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784A3-50FD-D46A-FB73-397B86B6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D82D2-90EB-AC6B-A85C-8909E6F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19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50CE-045B-003D-8A3E-B749F709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7792-7947-D658-EE0E-ACA1578B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5C523-EA1D-A0ED-659A-437BA5ED0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08B13-C9CA-08EC-BB41-4F11FB47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8CB4B-2661-6F43-7340-9EFF3D7D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4D9D8-20B8-63B3-EAAC-B2355F16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1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D6BC-B3FB-EF9B-B0A8-44B51E11F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769CB1-AF71-372E-F426-04F84BD53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5A8BC-B333-AFD9-3B16-B67676E95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40A69-5EE2-713F-A057-97F448E84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B2FA3-4DEB-DA0A-B9CC-B1FE90DFB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979E7-A8CF-1DBF-30C8-FA1DA05A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19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21FE-9025-CCFD-31BC-65D89844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64EA6-72FD-C0C0-B09C-9CAC6FD20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E082A-1F32-C28C-22FF-B1464827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E5BB4-E3C3-B78F-F478-3C5A6BAA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204DF-9637-DCDB-9FC2-C51BD65C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968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A5AA6A-C728-E767-9306-1963240E6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2EFFF-591A-99C5-1D0E-A87795C51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10FE5-3DBF-A0EF-922C-D33693E5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E01A4-7C26-26E5-9755-A0A04527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4A402-A01F-32E8-63F1-8876A693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1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35BE9-FAA2-13BD-F006-7CAB6DED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D82DB-6028-1469-3F9B-3102D5BF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AE81-270B-9E84-D808-D7F30FA69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CDA8F-9BBC-4CF8-A847-8367F0EF396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40743-28D1-C26D-CE7A-D0A7DC8C5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E1B9D-BD72-F594-EAA5-8159977E9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7C139-1853-48CD-A0C0-98B38052D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1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sv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59511" y="1466000"/>
            <a:ext cx="493090" cy="5770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473" b="9021"/>
          <a:stretch/>
        </p:blipFill>
        <p:spPr>
          <a:xfrm>
            <a:off x="0" y="3368397"/>
            <a:ext cx="4831007" cy="69186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59511" y="8656576"/>
            <a:ext cx="7084489" cy="167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7829"/>
          <a:stretch/>
        </p:blipFill>
        <p:spPr>
          <a:xfrm>
            <a:off x="10042672" y="0"/>
            <a:ext cx="7604615" cy="3967402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61469" y="1462972"/>
            <a:ext cx="4767020" cy="7361056"/>
            <a:chOff x="0" y="0"/>
            <a:chExt cx="411226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lnTo>
                    <a:pt x="3897630" y="3112770"/>
                  </a:ln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8"/>
              <a:stretch>
                <a:fillRect l="-65812" r="-65812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2814"/>
          <a:stretch/>
        </p:blipFill>
        <p:spPr>
          <a:xfrm rot="-5400000">
            <a:off x="7898513" y="-82203"/>
            <a:ext cx="1028700" cy="11931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2992"/>
          <a:stretch/>
        </p:blipFill>
        <p:spPr>
          <a:xfrm rot="-5400000">
            <a:off x="13332569" y="9178037"/>
            <a:ext cx="1024822" cy="119310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816311" y="2734394"/>
            <a:ext cx="2903781" cy="29037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706938" y="1114643"/>
            <a:ext cx="348329" cy="34832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 rot="-5400000">
            <a:off x="13531326" y="5559796"/>
            <a:ext cx="5453811" cy="107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7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85" b="0" i="0" u="none" strike="noStrike" kern="1200" cap="none" spc="0" normalizeH="0" baseline="0" noProof="0" dirty="0">
                <a:ln>
                  <a:solidFill>
                    <a:srgbClr val="7EA6CB"/>
                  </a:solidFill>
                </a:ln>
                <a:noFill/>
                <a:effectLst/>
                <a:uLnTx/>
                <a:uFillTx/>
                <a:latin typeface="Telegraf Bold"/>
                <a:ea typeface="+mn-ea"/>
                <a:cs typeface="+mn-cs"/>
              </a:rPr>
              <a:t>TEAM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9511" y="4095062"/>
            <a:ext cx="9123329" cy="2801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7116"/>
              </a:lnSpc>
            </a:pPr>
            <a:r>
              <a:rPr lang="en-US" sz="8786" dirty="0">
                <a:solidFill>
                  <a:srgbClr val="FFFFFF"/>
                </a:solidFill>
                <a:latin typeface="Telegraf Bold"/>
              </a:rPr>
              <a:t>POLICIES FOR COVID-19 MITIGATION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17237" y="1491547"/>
            <a:ext cx="3146580" cy="554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Bold"/>
                <a:ea typeface="+mn-ea"/>
                <a:cs typeface="+mn-cs"/>
              </a:rPr>
              <a:t>DS 310</a:t>
            </a:r>
          </a:p>
          <a:p>
            <a:pPr marL="0" marR="0" lvl="0" indent="0" algn="l" defTabSz="914400" rtl="0" eaLnBrk="1" fontAlgn="auto" latinLnBrk="0" hangingPunct="1">
              <a:lnSpc>
                <a:spcPts val="205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Bold"/>
                <a:ea typeface="+mn-ea"/>
                <a:cs typeface="+mn-cs"/>
              </a:rPr>
              <a:t>FINAL</a:t>
            </a:r>
            <a:r>
              <a:rPr kumimoji="0" lang="en-US" sz="2166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Bold"/>
                <a:ea typeface="+mn-ea"/>
                <a:cs typeface="+mn-cs"/>
              </a:rPr>
              <a:t> PROJECT</a:t>
            </a:r>
            <a:endParaRPr kumimoji="0" lang="en-US" sz="216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af Bold"/>
              <a:ea typeface="+mn-ea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59511" y="8163221"/>
            <a:ext cx="4902357" cy="26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Bold"/>
                <a:ea typeface="+mn-ea"/>
                <a:cs typeface="+mn-cs"/>
              </a:rPr>
              <a:t>TEAM 1 – DATA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Bold"/>
                <a:ea typeface="+mn-ea"/>
                <a:cs typeface="+mn-cs"/>
              </a:rPr>
              <a:t> WARRIORS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af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5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 uiExpand="1"/>
      <p:bldP spid="14" grpId="0"/>
      <p:bldP spid="14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2875"/>
          <a:stretch/>
        </p:blipFill>
        <p:spPr>
          <a:xfrm>
            <a:off x="8113145" y="6703293"/>
            <a:ext cx="7604615" cy="35837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588" t="50000"/>
          <a:stretch/>
        </p:blipFill>
        <p:spPr>
          <a:xfrm>
            <a:off x="-8498" y="0"/>
            <a:ext cx="5050392" cy="3802307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 rot="-5400000">
            <a:off x="-2310106" y="4618901"/>
            <a:ext cx="8229600" cy="104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99" b="0" i="0" u="none" strike="noStrike" kern="1200" cap="none" spc="0" normalizeH="0" baseline="0" noProof="0" dirty="0">
                <a:ln>
                  <a:solidFill>
                    <a:srgbClr val="7EA6CB"/>
                  </a:solidFill>
                </a:ln>
                <a:noFill/>
                <a:effectLst/>
                <a:uLnTx/>
                <a:uFillTx/>
                <a:latin typeface="Telegraf Bold"/>
                <a:ea typeface="+mn-ea"/>
                <a:cs typeface="+mn-cs"/>
              </a:rPr>
              <a:t>OVERVIEW</a:t>
            </a:r>
          </a:p>
        </p:txBody>
      </p:sp>
      <p:pic>
        <p:nvPicPr>
          <p:cNvPr id="67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5021926" y="5021926"/>
            <a:ext cx="10287000" cy="243147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237350" y="5046581"/>
            <a:ext cx="8200815" cy="193837"/>
          </a:xfrm>
          <a:prstGeom prst="rect">
            <a:avLst/>
          </a:prstGeom>
        </p:spPr>
      </p:pic>
      <p:pic>
        <p:nvPicPr>
          <p:cNvPr id="69" name="Picture 68" descr="A diagram of data storage&#10;&#10;Description automatically generated">
            <a:extLst>
              <a:ext uri="{FF2B5EF4-FFF2-40B4-BE49-F238E27FC236}">
                <a16:creationId xmlns:a16="http://schemas.microsoft.com/office/drawing/2014/main" id="{0BB0C60A-C887-40ED-C143-833AB3B78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33670"/>
            <a:ext cx="13239439" cy="98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022D49"/>
            </a:gs>
            <a:gs pos="98000">
              <a:srgbClr val="060614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F61DAB-F3F9-C1F2-9B85-28C2E56C7D11}"/>
              </a:ext>
            </a:extLst>
          </p:cNvPr>
          <p:cNvSpPr/>
          <p:nvPr/>
        </p:nvSpPr>
        <p:spPr>
          <a:xfrm>
            <a:off x="1485900" y="1801893"/>
            <a:ext cx="15316200" cy="7317618"/>
          </a:xfrm>
          <a:prstGeom prst="roundRect">
            <a:avLst>
              <a:gd name="adj" fmla="val 6802"/>
            </a:avLst>
          </a:prstGeom>
          <a:solidFill>
            <a:srgbClr val="022D49">
              <a:alpha val="42000"/>
            </a:srgbClr>
          </a:solidFill>
          <a:ln w="34925">
            <a:gradFill flip="none" rotWithShape="1">
              <a:gsLst>
                <a:gs pos="0">
                  <a:srgbClr val="022D49"/>
                </a:gs>
                <a:gs pos="35000">
                  <a:srgbClr val="022D49"/>
                </a:gs>
                <a:gs pos="100000">
                  <a:srgbClr val="7EA6CB"/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55475B1D-BEFA-B73C-74E3-41A02E44C9FA}"/>
              </a:ext>
            </a:extLst>
          </p:cNvPr>
          <p:cNvSpPr txBox="1"/>
          <p:nvPr/>
        </p:nvSpPr>
        <p:spPr>
          <a:xfrm>
            <a:off x="3948154" y="1167489"/>
            <a:ext cx="1028066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 w="508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P Telegraf UltraBold" panose="00000900000000000000" pitchFamily="50" charset="0"/>
                <a:ea typeface="+mn-ea"/>
                <a:cs typeface="+mn-cs"/>
              </a:rPr>
              <a:t>POLICIES</a:t>
            </a:r>
          </a:p>
        </p:txBody>
      </p:sp>
      <p:sp>
        <p:nvSpPr>
          <p:cNvPr id="32" name="TextBox 38">
            <a:extLst>
              <a:ext uri="{FF2B5EF4-FFF2-40B4-BE49-F238E27FC236}">
                <a16:creationId xmlns:a16="http://schemas.microsoft.com/office/drawing/2014/main" id="{2C8CABD8-5147-A62F-522F-56C22543F562}"/>
              </a:ext>
            </a:extLst>
          </p:cNvPr>
          <p:cNvSpPr txBox="1"/>
          <p:nvPr/>
        </p:nvSpPr>
        <p:spPr>
          <a:xfrm>
            <a:off x="2039984" y="2748594"/>
            <a:ext cx="14097000" cy="799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marR="0" lvl="1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Assigned policies</a:t>
            </a: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999" dirty="0">
                <a:solidFill>
                  <a:srgbClr val="FFFFFF"/>
                </a:solidFill>
                <a:latin typeface="Telegraf Medium"/>
              </a:rPr>
              <a:t>Schools closing (1)</a:t>
            </a: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International </a:t>
            </a:r>
            <a:r>
              <a:rPr lang="en-US" sz="3999" dirty="0">
                <a:solidFill>
                  <a:srgbClr val="FFFFFF"/>
                </a:solidFill>
                <a:latin typeface="Telegraf Medium"/>
              </a:rPr>
              <a:t>t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ravel </a:t>
            </a:r>
            <a:r>
              <a:rPr lang="en-US" sz="3999" dirty="0">
                <a:solidFill>
                  <a:srgbClr val="FFFFFF"/>
                </a:solidFill>
                <a:latin typeface="Telegraf Medium"/>
              </a:rPr>
              <a:t>b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an </a:t>
            </a:r>
            <a:r>
              <a:rPr lang="en-US" sz="3999" dirty="0">
                <a:solidFill>
                  <a:srgbClr val="FFFFFF"/>
                </a:solidFill>
                <a:latin typeface="Telegraf Medium"/>
              </a:rPr>
              <a:t>a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rrivals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 from some regions (3)</a:t>
            </a:r>
          </a:p>
          <a:p>
            <a:pPr marL="431799" marR="0" lvl="1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999" dirty="0">
              <a:solidFill>
                <a:srgbClr val="FFFFFF"/>
              </a:solidFill>
              <a:latin typeface="Telegraf Medium"/>
            </a:endParaRPr>
          </a:p>
          <a:p>
            <a:pPr marL="431799" marR="0" lvl="1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999" dirty="0">
                <a:solidFill>
                  <a:srgbClr val="FFFFFF"/>
                </a:solidFill>
                <a:latin typeface="Telegraf Medium"/>
              </a:rPr>
              <a:t>Selected policies</a:t>
            </a: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999" dirty="0">
                <a:solidFill>
                  <a:srgbClr val="FFFFFF"/>
                </a:solidFill>
                <a:latin typeface="Telegraf Medium"/>
              </a:rPr>
              <a:t>Workplace closing – require closing (2)</a:t>
            </a: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999" dirty="0">
                <a:solidFill>
                  <a:srgbClr val="FFFFFF"/>
                </a:solidFill>
                <a:latin typeface="Telegraf Medium"/>
              </a:rPr>
              <a:t>Stay at home requirements (2)</a:t>
            </a: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sz="3999" dirty="0">
              <a:solidFill>
                <a:srgbClr val="FFFFFF"/>
              </a:solidFill>
              <a:latin typeface="Telegraf Medium"/>
            </a:endParaRP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sz="3999" dirty="0">
              <a:solidFill>
                <a:srgbClr val="FFFFFF"/>
              </a:solidFill>
              <a:latin typeface="Telegraf Medium"/>
            </a:endParaRP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sz="3999" dirty="0">
              <a:solidFill>
                <a:srgbClr val="FFFFFF"/>
              </a:solidFill>
              <a:latin typeface="Telegra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8094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8E2E21F2-0F1E-9373-1721-337C90F8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00500" y="53023"/>
            <a:ext cx="10287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85742" y="-2614758"/>
            <a:ext cx="15516516" cy="15516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A44A5-CB9E-4675-5E24-43AD3361104B}"/>
              </a:ext>
            </a:extLst>
          </p:cNvPr>
          <p:cNvSpPr txBox="1"/>
          <p:nvPr/>
        </p:nvSpPr>
        <p:spPr>
          <a:xfrm>
            <a:off x="2680062" y="4189139"/>
            <a:ext cx="12799859" cy="2330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Telegraf Bold"/>
                <a:ea typeface="+mn-ea"/>
                <a:cs typeface="+mn-cs"/>
              </a:rPr>
              <a:t>THANKS FOR</a:t>
            </a:r>
          </a:p>
          <a:p>
            <a:pPr marL="0" marR="0" lvl="0" indent="0" algn="ctr" defTabSz="914400" rtl="0" eaLnBrk="1" fontAlgn="auto" latinLnBrk="0" hangingPunct="1">
              <a:lnSpc>
                <a:spcPts val="9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Telegraf Bold"/>
                <a:ea typeface="+mn-ea"/>
                <a:cs typeface="+mn-cs"/>
              </a:rPr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84608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rgbClr val="022D49"/>
            </a:gs>
            <a:gs pos="100000">
              <a:schemeClr val="tx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A668AA4-EEF3-2687-40EE-26DA855D5D68}"/>
              </a:ext>
            </a:extLst>
          </p:cNvPr>
          <p:cNvCxnSpPr>
            <a:cxnSpLocks/>
          </p:cNvCxnSpPr>
          <p:nvPr/>
        </p:nvCxnSpPr>
        <p:spPr>
          <a:xfrm flipH="1">
            <a:off x="2145030" y="-5715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62C49C-37CB-1FF8-21EB-43B16A7D8452}"/>
              </a:ext>
            </a:extLst>
          </p:cNvPr>
          <p:cNvCxnSpPr>
            <a:cxnSpLocks/>
          </p:cNvCxnSpPr>
          <p:nvPr/>
        </p:nvCxnSpPr>
        <p:spPr>
          <a:xfrm flipH="1">
            <a:off x="4944618" y="-5715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EA49CB-7547-61EE-4C4D-77E34351AE1C}"/>
              </a:ext>
            </a:extLst>
          </p:cNvPr>
          <p:cNvCxnSpPr>
            <a:cxnSpLocks/>
          </p:cNvCxnSpPr>
          <p:nvPr/>
        </p:nvCxnSpPr>
        <p:spPr>
          <a:xfrm flipH="1">
            <a:off x="10543794" y="-5715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B62B40-ACE1-8338-4A18-3686167A49D1}"/>
              </a:ext>
            </a:extLst>
          </p:cNvPr>
          <p:cNvCxnSpPr>
            <a:cxnSpLocks/>
          </p:cNvCxnSpPr>
          <p:nvPr/>
        </p:nvCxnSpPr>
        <p:spPr>
          <a:xfrm flipH="1">
            <a:off x="13343382" y="-5715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F30F18-22A6-7BFD-9D09-8824685BA67D}"/>
              </a:ext>
            </a:extLst>
          </p:cNvPr>
          <p:cNvCxnSpPr>
            <a:cxnSpLocks/>
          </p:cNvCxnSpPr>
          <p:nvPr/>
        </p:nvCxnSpPr>
        <p:spPr>
          <a:xfrm flipH="1">
            <a:off x="16142970" y="-5715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8D0534-D352-FDC3-E9CA-C713CE487730}"/>
              </a:ext>
            </a:extLst>
          </p:cNvPr>
          <p:cNvCxnSpPr>
            <a:cxnSpLocks/>
          </p:cNvCxnSpPr>
          <p:nvPr/>
        </p:nvCxnSpPr>
        <p:spPr>
          <a:xfrm flipH="1">
            <a:off x="7744206" y="-5715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78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022D49"/>
            </a:gs>
            <a:gs pos="100000">
              <a:srgbClr val="060614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3EEA97C-B91D-FB8B-C63D-DBA50B6300B4}"/>
              </a:ext>
            </a:extLst>
          </p:cNvPr>
          <p:cNvCxnSpPr>
            <a:cxnSpLocks/>
          </p:cNvCxnSpPr>
          <p:nvPr/>
        </p:nvCxnSpPr>
        <p:spPr>
          <a:xfrm flipH="1">
            <a:off x="2145030" y="2400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60A43E-2A9B-3A8B-1C76-9D2B11C7A59C}"/>
              </a:ext>
            </a:extLst>
          </p:cNvPr>
          <p:cNvCxnSpPr>
            <a:cxnSpLocks/>
          </p:cNvCxnSpPr>
          <p:nvPr/>
        </p:nvCxnSpPr>
        <p:spPr>
          <a:xfrm flipH="1">
            <a:off x="4944618" y="2400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16A68C-6257-6CDC-3E9F-3AE009F342A2}"/>
              </a:ext>
            </a:extLst>
          </p:cNvPr>
          <p:cNvCxnSpPr>
            <a:cxnSpLocks/>
          </p:cNvCxnSpPr>
          <p:nvPr/>
        </p:nvCxnSpPr>
        <p:spPr>
          <a:xfrm flipH="1">
            <a:off x="10543794" y="2400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720B96-D5F0-66EA-8A62-4D56AD5AD513}"/>
              </a:ext>
            </a:extLst>
          </p:cNvPr>
          <p:cNvCxnSpPr>
            <a:cxnSpLocks/>
          </p:cNvCxnSpPr>
          <p:nvPr/>
        </p:nvCxnSpPr>
        <p:spPr>
          <a:xfrm flipH="1">
            <a:off x="13343382" y="2400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A63E93-59EF-60DB-A28C-7071550168C0}"/>
              </a:ext>
            </a:extLst>
          </p:cNvPr>
          <p:cNvCxnSpPr>
            <a:cxnSpLocks/>
          </p:cNvCxnSpPr>
          <p:nvPr/>
        </p:nvCxnSpPr>
        <p:spPr>
          <a:xfrm flipH="1">
            <a:off x="16142970" y="2400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B7D035-DF55-4512-7346-F0AE5D20AD69}"/>
              </a:ext>
            </a:extLst>
          </p:cNvPr>
          <p:cNvCxnSpPr>
            <a:cxnSpLocks/>
          </p:cNvCxnSpPr>
          <p:nvPr/>
        </p:nvCxnSpPr>
        <p:spPr>
          <a:xfrm flipH="1">
            <a:off x="7744206" y="2400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36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022D49"/>
            </a:gs>
            <a:gs pos="100000">
              <a:srgbClr val="060614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669FA9-5CFE-D423-E709-7E393A2539D7}"/>
              </a:ext>
            </a:extLst>
          </p:cNvPr>
          <p:cNvCxnSpPr>
            <a:cxnSpLocks/>
          </p:cNvCxnSpPr>
          <p:nvPr/>
        </p:nvCxnSpPr>
        <p:spPr>
          <a:xfrm flipH="1">
            <a:off x="937502" y="242475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5137D0-180A-4523-A531-69086DE56D5C}"/>
              </a:ext>
            </a:extLst>
          </p:cNvPr>
          <p:cNvCxnSpPr>
            <a:cxnSpLocks/>
          </p:cNvCxnSpPr>
          <p:nvPr/>
        </p:nvCxnSpPr>
        <p:spPr>
          <a:xfrm flipH="1">
            <a:off x="3737042" y="242475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781EDC-A46E-5739-CB4B-D4465E2A4920}"/>
              </a:ext>
            </a:extLst>
          </p:cNvPr>
          <p:cNvCxnSpPr>
            <a:cxnSpLocks/>
          </p:cNvCxnSpPr>
          <p:nvPr/>
        </p:nvCxnSpPr>
        <p:spPr>
          <a:xfrm flipH="1">
            <a:off x="6536582" y="242475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0DA9D5-2753-DD23-1724-97562A2D27F7}"/>
              </a:ext>
            </a:extLst>
          </p:cNvPr>
          <p:cNvCxnSpPr>
            <a:cxnSpLocks/>
          </p:cNvCxnSpPr>
          <p:nvPr/>
        </p:nvCxnSpPr>
        <p:spPr>
          <a:xfrm flipH="1">
            <a:off x="9336122" y="242475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874BBD-37C1-2737-8ACC-70097141192C}"/>
              </a:ext>
            </a:extLst>
          </p:cNvPr>
          <p:cNvCxnSpPr>
            <a:cxnSpLocks/>
          </p:cNvCxnSpPr>
          <p:nvPr/>
        </p:nvCxnSpPr>
        <p:spPr>
          <a:xfrm flipH="1">
            <a:off x="12135662" y="242475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5BAA992-79BA-D689-9FD7-437973850B20}"/>
              </a:ext>
            </a:extLst>
          </p:cNvPr>
          <p:cNvCxnSpPr>
            <a:cxnSpLocks/>
          </p:cNvCxnSpPr>
          <p:nvPr/>
        </p:nvCxnSpPr>
        <p:spPr>
          <a:xfrm flipH="1">
            <a:off x="14935200" y="242475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E6462AB-4ED0-1B71-4536-B413F0B4BE91}"/>
              </a:ext>
            </a:extLst>
          </p:cNvPr>
          <p:cNvSpPr txBox="1"/>
          <p:nvPr/>
        </p:nvSpPr>
        <p:spPr>
          <a:xfrm>
            <a:off x="3737037" y="2019301"/>
            <a:ext cx="2415295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sz="1600" dirty="0"/>
              <a:t>DANNY FOLEY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06730F-B022-F6A7-898F-BCB1E71D3934}"/>
              </a:ext>
            </a:extLst>
          </p:cNvPr>
          <p:cNvSpPr txBox="1"/>
          <p:nvPr/>
        </p:nvSpPr>
        <p:spPr>
          <a:xfrm>
            <a:off x="6536569" y="2019300"/>
            <a:ext cx="2415295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sz="1600" dirty="0"/>
              <a:t>BEN FRECHETTE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2869C7-7728-B3C6-7CD6-2D99344D45D1}"/>
              </a:ext>
            </a:extLst>
          </p:cNvPr>
          <p:cNvSpPr txBox="1"/>
          <p:nvPr/>
        </p:nvSpPr>
        <p:spPr>
          <a:xfrm>
            <a:off x="937502" y="2019302"/>
            <a:ext cx="2415295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sz="1600" dirty="0" err="1"/>
              <a:t>JINANSHI</a:t>
            </a:r>
            <a:r>
              <a:rPr lang="en-US" sz="1600" dirty="0"/>
              <a:t> MEHTA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1A24D9-5B77-068C-D762-DC25E1D56A05}"/>
              </a:ext>
            </a:extLst>
          </p:cNvPr>
          <p:cNvSpPr txBox="1"/>
          <p:nvPr/>
        </p:nvSpPr>
        <p:spPr>
          <a:xfrm>
            <a:off x="9336093" y="2019300"/>
            <a:ext cx="2415295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sz="1600" dirty="0"/>
              <a:t>JASON HUANG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EF0D78-458E-8ADF-32AB-9139FEC04BC9}"/>
              </a:ext>
            </a:extLst>
          </p:cNvPr>
          <p:cNvSpPr txBox="1"/>
          <p:nvPr/>
        </p:nvSpPr>
        <p:spPr>
          <a:xfrm>
            <a:off x="12135663" y="2019300"/>
            <a:ext cx="2415295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sz="1600" dirty="0"/>
              <a:t>ANIA SHAHEED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30CFFF-D063-3E41-59DF-E29D91FB9D5F}"/>
              </a:ext>
            </a:extLst>
          </p:cNvPr>
          <p:cNvSpPr txBox="1"/>
          <p:nvPr/>
        </p:nvSpPr>
        <p:spPr>
          <a:xfrm>
            <a:off x="14935149" y="2019300"/>
            <a:ext cx="2415295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sz="1600" dirty="0"/>
              <a:t>NASER SALAS</a:t>
            </a:r>
          </a:p>
        </p:txBody>
      </p:sp>
    </p:spTree>
    <p:extLst>
      <p:ext uri="{BB962C8B-B14F-4D97-AF65-F5344CB8AC3E}">
        <p14:creationId xmlns:p14="http://schemas.microsoft.com/office/powerpoint/2010/main" val="1518324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022D49"/>
            </a:gs>
            <a:gs pos="100000">
              <a:srgbClr val="060614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837549-A79F-5BAC-6AFF-4CADE85619BE}"/>
              </a:ext>
            </a:extLst>
          </p:cNvPr>
          <p:cNvCxnSpPr>
            <a:cxnSpLocks/>
          </p:cNvCxnSpPr>
          <p:nvPr/>
        </p:nvCxnSpPr>
        <p:spPr>
          <a:xfrm flipH="1">
            <a:off x="93750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07C44D-D501-5BEE-838A-4D8FD3D496AC}"/>
              </a:ext>
            </a:extLst>
          </p:cNvPr>
          <p:cNvCxnSpPr>
            <a:cxnSpLocks/>
          </p:cNvCxnSpPr>
          <p:nvPr/>
        </p:nvCxnSpPr>
        <p:spPr>
          <a:xfrm flipH="1">
            <a:off x="373704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3613E6-1BDB-E38E-431B-2BCFC37898DC}"/>
              </a:ext>
            </a:extLst>
          </p:cNvPr>
          <p:cNvCxnSpPr>
            <a:cxnSpLocks/>
          </p:cNvCxnSpPr>
          <p:nvPr/>
        </p:nvCxnSpPr>
        <p:spPr>
          <a:xfrm flipH="1">
            <a:off x="653658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79920AE-246A-883F-F94D-F1715FDC829C}"/>
              </a:ext>
            </a:extLst>
          </p:cNvPr>
          <p:cNvCxnSpPr>
            <a:cxnSpLocks/>
          </p:cNvCxnSpPr>
          <p:nvPr/>
        </p:nvCxnSpPr>
        <p:spPr>
          <a:xfrm flipH="1">
            <a:off x="933612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AC872D-FE74-D05A-2609-8C71FD326F03}"/>
              </a:ext>
            </a:extLst>
          </p:cNvPr>
          <p:cNvCxnSpPr>
            <a:cxnSpLocks/>
          </p:cNvCxnSpPr>
          <p:nvPr/>
        </p:nvCxnSpPr>
        <p:spPr>
          <a:xfrm flipH="1">
            <a:off x="1213566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9D4573-92F0-0E8F-5E19-BBEE68966536}"/>
              </a:ext>
            </a:extLst>
          </p:cNvPr>
          <p:cNvCxnSpPr>
            <a:cxnSpLocks/>
          </p:cNvCxnSpPr>
          <p:nvPr/>
        </p:nvCxnSpPr>
        <p:spPr>
          <a:xfrm flipH="1">
            <a:off x="14935200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5EED52-A6F2-60D0-FE8E-14E1B80547CF}"/>
              </a:ext>
            </a:extLst>
          </p:cNvPr>
          <p:cNvSpPr txBox="1"/>
          <p:nvPr/>
        </p:nvSpPr>
        <p:spPr>
          <a:xfrm>
            <a:off x="3737037" y="6826052"/>
            <a:ext cx="2415295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DANNY FOLEY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5CD51-32FC-8329-DF74-B333295FB07F}"/>
              </a:ext>
            </a:extLst>
          </p:cNvPr>
          <p:cNvSpPr txBox="1"/>
          <p:nvPr/>
        </p:nvSpPr>
        <p:spPr>
          <a:xfrm>
            <a:off x="6536569" y="6826051"/>
            <a:ext cx="2415295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BEN FRECHETTE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FD1BC9-6C84-020E-6B01-31FF99698B59}"/>
              </a:ext>
            </a:extLst>
          </p:cNvPr>
          <p:cNvSpPr txBox="1"/>
          <p:nvPr/>
        </p:nvSpPr>
        <p:spPr>
          <a:xfrm>
            <a:off x="937502" y="6826053"/>
            <a:ext cx="2415295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 err="1"/>
              <a:t>JINANSHI</a:t>
            </a:r>
            <a:r>
              <a:rPr lang="en-US" dirty="0"/>
              <a:t> MEHTA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91A8D4-2E96-3631-10DB-1AD8CBAABF61}"/>
              </a:ext>
            </a:extLst>
          </p:cNvPr>
          <p:cNvSpPr txBox="1"/>
          <p:nvPr/>
        </p:nvSpPr>
        <p:spPr>
          <a:xfrm>
            <a:off x="9336093" y="6826051"/>
            <a:ext cx="2415295" cy="51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JASON HUANG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6EACD6-8617-870B-9AC6-0A113B42A8D3}"/>
              </a:ext>
            </a:extLst>
          </p:cNvPr>
          <p:cNvSpPr txBox="1"/>
          <p:nvPr/>
        </p:nvSpPr>
        <p:spPr>
          <a:xfrm>
            <a:off x="12135663" y="6826051"/>
            <a:ext cx="2415295" cy="51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ANIA SHAHEED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BBF017-0F0C-D022-854C-33F715E676F8}"/>
              </a:ext>
            </a:extLst>
          </p:cNvPr>
          <p:cNvSpPr txBox="1"/>
          <p:nvPr/>
        </p:nvSpPr>
        <p:spPr>
          <a:xfrm>
            <a:off x="14935149" y="6826051"/>
            <a:ext cx="2415295" cy="51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NASER SALAS</a:t>
            </a:r>
          </a:p>
        </p:txBody>
      </p:sp>
    </p:spTree>
    <p:extLst>
      <p:ext uri="{BB962C8B-B14F-4D97-AF65-F5344CB8AC3E}">
        <p14:creationId xmlns:p14="http://schemas.microsoft.com/office/powerpoint/2010/main" val="9769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4000">
              <a:srgbClr val="022D49"/>
            </a:gs>
            <a:gs pos="100000">
              <a:srgbClr val="060614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DFF5AF79-B290-10D1-2F67-B6E82D2B93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832860"/>
            <a:ext cx="18288000" cy="7635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D8CEA-236A-FE25-FF72-D05FBBEBD0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3" t="20078" r="8293" b="4921"/>
          <a:stretch/>
        </p:blipFill>
        <p:spPr>
          <a:xfrm>
            <a:off x="937499" y="3314701"/>
            <a:ext cx="2415298" cy="2895600"/>
          </a:xfrm>
          <a:prstGeom prst="round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9E18F4FA-0950-1F86-0F81-C1DD8C6EEB18}"/>
              </a:ext>
            </a:extLst>
          </p:cNvPr>
          <p:cNvSpPr txBox="1"/>
          <p:nvPr/>
        </p:nvSpPr>
        <p:spPr>
          <a:xfrm>
            <a:off x="2744070" y="1361086"/>
            <a:ext cx="12799859" cy="1138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6289F6"/>
                </a:solidFill>
                <a:effectLst/>
                <a:uLnTx/>
                <a:uFillTx/>
                <a:latin typeface="Telegraf Bold"/>
                <a:ea typeface="+mn-ea"/>
                <a:cs typeface="+mn-cs"/>
              </a:rPr>
              <a:t>THE DATA WARRIORS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FC97D2-7B93-143C-2F21-D0499407E1FA}"/>
              </a:ext>
            </a:extLst>
          </p:cNvPr>
          <p:cNvCxnSpPr>
            <a:cxnSpLocks/>
          </p:cNvCxnSpPr>
          <p:nvPr/>
        </p:nvCxnSpPr>
        <p:spPr>
          <a:xfrm flipH="1">
            <a:off x="93750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2111B4-F17E-24B9-A47E-B704D9A77250}"/>
              </a:ext>
            </a:extLst>
          </p:cNvPr>
          <p:cNvCxnSpPr>
            <a:cxnSpLocks/>
          </p:cNvCxnSpPr>
          <p:nvPr/>
        </p:nvCxnSpPr>
        <p:spPr>
          <a:xfrm flipH="1">
            <a:off x="373704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70C2A0-43BC-28E1-AF2C-36D9181EC230}"/>
              </a:ext>
            </a:extLst>
          </p:cNvPr>
          <p:cNvCxnSpPr>
            <a:cxnSpLocks/>
          </p:cNvCxnSpPr>
          <p:nvPr/>
        </p:nvCxnSpPr>
        <p:spPr>
          <a:xfrm flipH="1">
            <a:off x="653658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F8564B-2A45-733B-9AAF-29A0DF5CF1FD}"/>
              </a:ext>
            </a:extLst>
          </p:cNvPr>
          <p:cNvCxnSpPr>
            <a:cxnSpLocks/>
          </p:cNvCxnSpPr>
          <p:nvPr/>
        </p:nvCxnSpPr>
        <p:spPr>
          <a:xfrm flipH="1">
            <a:off x="933612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76CC3-AA1C-05D5-F7AA-6999A6696C90}"/>
              </a:ext>
            </a:extLst>
          </p:cNvPr>
          <p:cNvCxnSpPr>
            <a:cxnSpLocks/>
          </p:cNvCxnSpPr>
          <p:nvPr/>
        </p:nvCxnSpPr>
        <p:spPr>
          <a:xfrm flipH="1">
            <a:off x="12135662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58C719-5F6C-B5F6-20D7-9C1B0DD1967C}"/>
              </a:ext>
            </a:extLst>
          </p:cNvPr>
          <p:cNvCxnSpPr>
            <a:cxnSpLocks/>
          </p:cNvCxnSpPr>
          <p:nvPr/>
        </p:nvCxnSpPr>
        <p:spPr>
          <a:xfrm flipH="1">
            <a:off x="14935200" y="6743700"/>
            <a:ext cx="2415298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D83428-8FBB-9B64-9C40-8E552B9C8623}"/>
              </a:ext>
            </a:extLst>
          </p:cNvPr>
          <p:cNvSpPr txBox="1"/>
          <p:nvPr/>
        </p:nvSpPr>
        <p:spPr>
          <a:xfrm>
            <a:off x="3737037" y="6826052"/>
            <a:ext cx="2415295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DANNY FOLEY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CF6DB1-8CED-E308-2BE8-BD021EE9A537}"/>
              </a:ext>
            </a:extLst>
          </p:cNvPr>
          <p:cNvSpPr txBox="1"/>
          <p:nvPr/>
        </p:nvSpPr>
        <p:spPr>
          <a:xfrm>
            <a:off x="6536569" y="6826051"/>
            <a:ext cx="2415295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BEN FRECHETTE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93E03A-EE10-31FF-045C-50EBB8FD9A28}"/>
              </a:ext>
            </a:extLst>
          </p:cNvPr>
          <p:cNvSpPr txBox="1"/>
          <p:nvPr/>
        </p:nvSpPr>
        <p:spPr>
          <a:xfrm>
            <a:off x="937502" y="6826053"/>
            <a:ext cx="2415295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 err="1"/>
              <a:t>JINANSHI</a:t>
            </a:r>
            <a:r>
              <a:rPr lang="en-US" dirty="0"/>
              <a:t> MEHTA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FC1288-6BFC-706C-7820-55905119713F}"/>
              </a:ext>
            </a:extLst>
          </p:cNvPr>
          <p:cNvSpPr txBox="1"/>
          <p:nvPr/>
        </p:nvSpPr>
        <p:spPr>
          <a:xfrm>
            <a:off x="9336093" y="6826051"/>
            <a:ext cx="2415295" cy="51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JASON HUANG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BF8F6F-89CA-4B9E-5C54-7C86857480E6}"/>
              </a:ext>
            </a:extLst>
          </p:cNvPr>
          <p:cNvSpPr txBox="1"/>
          <p:nvPr/>
        </p:nvSpPr>
        <p:spPr>
          <a:xfrm>
            <a:off x="12135663" y="6826051"/>
            <a:ext cx="2415295" cy="51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ANIA SHAHEED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8D0DB5-0A4A-2F8D-D701-AAF2D56A99E5}"/>
              </a:ext>
            </a:extLst>
          </p:cNvPr>
          <p:cNvSpPr txBox="1"/>
          <p:nvPr/>
        </p:nvSpPr>
        <p:spPr>
          <a:xfrm>
            <a:off x="14935149" y="6826051"/>
            <a:ext cx="2415295" cy="51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371600">
              <a:lnSpc>
                <a:spcPts val="4409"/>
              </a:lnSpc>
              <a:defRPr b="1">
                <a:solidFill>
                  <a:schemeClr val="bg1"/>
                </a:solidFill>
                <a:latin typeface="PP Telegraf" panose="00000500000000000000" pitchFamily="50" charset="0"/>
              </a:defRPr>
            </a:lvl1pPr>
          </a:lstStyle>
          <a:p>
            <a:r>
              <a:rPr lang="en-US" dirty="0"/>
              <a:t>NASER SALAS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038AF2B-2BCE-F866-2AC3-EF3057F969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" r="2209"/>
          <a:stretch/>
        </p:blipFill>
        <p:spPr>
          <a:xfrm>
            <a:off x="3737037" y="3314701"/>
            <a:ext cx="2415298" cy="2895600"/>
          </a:xfrm>
          <a:prstGeom prst="round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039951-14FB-AB4B-2791-6E90F1EAC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8294"/>
          <a:stretch/>
        </p:blipFill>
        <p:spPr>
          <a:xfrm>
            <a:off x="6536566" y="3314701"/>
            <a:ext cx="2415298" cy="2895600"/>
          </a:xfrm>
          <a:prstGeom prst="round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EE9F101-E7F4-A2E1-BDBC-B1B87012DE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2693"/>
          <a:stretch/>
        </p:blipFill>
        <p:spPr>
          <a:xfrm>
            <a:off x="9336093" y="3314701"/>
            <a:ext cx="2415298" cy="2895600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07B44FB-8B08-FBC7-8AF2-C18B6FDBB93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2" t="17063" r="2465" b="2102"/>
          <a:stretch/>
        </p:blipFill>
        <p:spPr>
          <a:xfrm>
            <a:off x="12135661" y="3314701"/>
            <a:ext cx="2415298" cy="2895600"/>
          </a:xfrm>
          <a:prstGeom prst="round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F04788A-1F5F-55B2-490C-35E40962641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9" t="4824" r="7825"/>
          <a:stretch/>
        </p:blipFill>
        <p:spPr>
          <a:xfrm>
            <a:off x="14935146" y="3307392"/>
            <a:ext cx="2415298" cy="2895600"/>
          </a:xfrm>
          <a:prstGeom prst="roundRect">
            <a:avLst/>
          </a:prstGeom>
        </p:spPr>
      </p:pic>
      <p:sp>
        <p:nvSpPr>
          <p:cNvPr id="48" name="TextBox 12">
            <a:extLst>
              <a:ext uri="{FF2B5EF4-FFF2-40B4-BE49-F238E27FC236}">
                <a16:creationId xmlns:a16="http://schemas.microsoft.com/office/drawing/2014/main" id="{DE77DA34-9FE5-D328-303D-4A36C229922C}"/>
              </a:ext>
            </a:extLst>
          </p:cNvPr>
          <p:cNvSpPr txBox="1"/>
          <p:nvPr/>
        </p:nvSpPr>
        <p:spPr>
          <a:xfrm>
            <a:off x="2264377" y="7733782"/>
            <a:ext cx="5360614" cy="1143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n w="31750">
                  <a:noFill/>
                </a:ln>
                <a:solidFill>
                  <a:srgbClr val="00DFF3"/>
                </a:solidFill>
                <a:latin typeface="PP Telegraf UltraBold" panose="00000900000000000000" pitchFamily="50" charset="0"/>
              </a:rPr>
              <a:t>DATA ENGINEERS</a:t>
            </a:r>
            <a:endParaRPr kumimoji="0" lang="en-US" sz="4400" i="0" u="none" strike="noStrike" kern="1200" cap="none" spc="0" normalizeH="0" baseline="0" noProof="0" dirty="0">
              <a:ln w="31750">
                <a:noFill/>
              </a:ln>
              <a:solidFill>
                <a:srgbClr val="00DFF3"/>
              </a:solidFill>
              <a:effectLst/>
              <a:uLnTx/>
              <a:uFillTx/>
              <a:latin typeface="PP Telegraf UltraBold" panose="00000900000000000000" pitchFamily="50" charset="0"/>
              <a:ea typeface="+mn-ea"/>
              <a:cs typeface="+mn-cs"/>
            </a:endParaRPr>
          </a:p>
        </p:txBody>
      </p:sp>
      <p:sp>
        <p:nvSpPr>
          <p:cNvPr id="50" name="TextBox 12">
            <a:extLst>
              <a:ext uri="{FF2B5EF4-FFF2-40B4-BE49-F238E27FC236}">
                <a16:creationId xmlns:a16="http://schemas.microsoft.com/office/drawing/2014/main" id="{51FA20EF-CA65-789F-E1F5-866657381408}"/>
              </a:ext>
            </a:extLst>
          </p:cNvPr>
          <p:cNvSpPr txBox="1"/>
          <p:nvPr/>
        </p:nvSpPr>
        <p:spPr>
          <a:xfrm>
            <a:off x="10663003" y="7733782"/>
            <a:ext cx="5360614" cy="1143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n w="31750">
                  <a:noFill/>
                </a:ln>
                <a:solidFill>
                  <a:srgbClr val="00DFF3"/>
                </a:solidFill>
                <a:latin typeface="PP Telegraf UltraBold" panose="00000900000000000000" pitchFamily="50" charset="0"/>
              </a:rPr>
              <a:t>DATA ANALYSTS</a:t>
            </a:r>
            <a:endParaRPr kumimoji="0" lang="en-US" sz="4400" i="0" u="none" strike="noStrike" kern="1200" cap="none" spc="0" normalizeH="0" baseline="0" noProof="0" dirty="0">
              <a:ln w="31750">
                <a:noFill/>
              </a:ln>
              <a:solidFill>
                <a:srgbClr val="00DFF3"/>
              </a:solidFill>
              <a:effectLst/>
              <a:uLnTx/>
              <a:uFillTx/>
              <a:latin typeface="PP Telegraf UltraBold" panose="000009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255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8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rgbClr val="022D49"/>
            </a:gs>
            <a:gs pos="100000">
              <a:srgbClr val="060614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EA0BB2D-25EF-697D-56FF-0A7936B11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55" r="13680"/>
          <a:stretch/>
        </p:blipFill>
        <p:spPr>
          <a:xfrm rot="623387">
            <a:off x="15733334" y="10758005"/>
            <a:ext cx="1713015" cy="2516241"/>
          </a:xfrm>
          <a:prstGeom prst="round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8DB52D2-E146-C94D-B38C-6AA1E53A90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6621" r="37537" b="3023"/>
          <a:stretch/>
        </p:blipFill>
        <p:spPr>
          <a:xfrm rot="20925968">
            <a:off x="211253" y="10914022"/>
            <a:ext cx="1712014" cy="2516242"/>
          </a:xfrm>
          <a:prstGeom prst="roundRect">
            <a:avLst/>
          </a:prstGeom>
        </p:spPr>
      </p:pic>
      <p:pic>
        <p:nvPicPr>
          <p:cNvPr id="4" name="Picture 3" descr="A person sitting on a boat&#10;&#10;Description automatically generated with low confidence">
            <a:extLst>
              <a:ext uri="{FF2B5EF4-FFF2-40B4-BE49-F238E27FC236}">
                <a16:creationId xmlns:a16="http://schemas.microsoft.com/office/drawing/2014/main" id="{8600F53A-4F52-3D86-FD25-FAB19406D5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0" t="3674" r="24182" b="5988"/>
          <a:stretch/>
        </p:blipFill>
        <p:spPr>
          <a:xfrm rot="20131614">
            <a:off x="3873244" y="10728079"/>
            <a:ext cx="1713015" cy="2516242"/>
          </a:xfrm>
          <a:prstGeom prst="roundRect">
            <a:avLst/>
          </a:prstGeom>
        </p:spPr>
      </p:pic>
      <p:pic>
        <p:nvPicPr>
          <p:cNvPr id="9" name="Picture 8" descr="A person sitting on a chair&#10;&#10;Description automatically generated with medium confidence">
            <a:extLst>
              <a:ext uri="{FF2B5EF4-FFF2-40B4-BE49-F238E27FC236}">
                <a16:creationId xmlns:a16="http://schemas.microsoft.com/office/drawing/2014/main" id="{52256160-640E-1066-4608-4ED992E3CDA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61" t="4993" r="14742" b="-167"/>
          <a:stretch/>
        </p:blipFill>
        <p:spPr>
          <a:xfrm rot="1615904">
            <a:off x="12059348" y="10805189"/>
            <a:ext cx="1713015" cy="2516243"/>
          </a:xfrm>
          <a:prstGeom prst="roundRect">
            <a:avLst/>
          </a:prstGeom>
        </p:spPr>
      </p:pic>
      <p:pic>
        <p:nvPicPr>
          <p:cNvPr id="10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9E41782F-DD09-B01F-550E-D3A1E13CBC4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9" t="6688" b="7670"/>
          <a:stretch/>
        </p:blipFill>
        <p:spPr>
          <a:xfrm rot="5400000" flipV="1">
            <a:off x="7948226" y="10955312"/>
            <a:ext cx="2516239" cy="1713015"/>
          </a:xfrm>
          <a:prstGeom prst="round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4B4F70-DDD7-7038-BA7D-1F81B85879AE}"/>
              </a:ext>
            </a:extLst>
          </p:cNvPr>
          <p:cNvCxnSpPr>
            <a:cxnSpLocks/>
          </p:cNvCxnSpPr>
          <p:nvPr/>
        </p:nvCxnSpPr>
        <p:spPr>
          <a:xfrm flipH="1">
            <a:off x="2145030" y="67437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7189B6-220F-17B4-148C-9E9CC8F6832D}"/>
              </a:ext>
            </a:extLst>
          </p:cNvPr>
          <p:cNvCxnSpPr>
            <a:cxnSpLocks/>
          </p:cNvCxnSpPr>
          <p:nvPr/>
        </p:nvCxnSpPr>
        <p:spPr>
          <a:xfrm flipH="1">
            <a:off x="4944618" y="67437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A69B09-4774-B774-F3D1-2D34F15B8558}"/>
              </a:ext>
            </a:extLst>
          </p:cNvPr>
          <p:cNvCxnSpPr>
            <a:cxnSpLocks/>
          </p:cNvCxnSpPr>
          <p:nvPr/>
        </p:nvCxnSpPr>
        <p:spPr>
          <a:xfrm flipH="1">
            <a:off x="10543794" y="67437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574357-61C5-B8A2-C80C-A2BBCC84F434}"/>
              </a:ext>
            </a:extLst>
          </p:cNvPr>
          <p:cNvCxnSpPr>
            <a:cxnSpLocks/>
          </p:cNvCxnSpPr>
          <p:nvPr/>
        </p:nvCxnSpPr>
        <p:spPr>
          <a:xfrm flipH="1">
            <a:off x="13343382" y="67437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A0CFAD-CCEC-76BA-E1C2-CE66A48217FA}"/>
              </a:ext>
            </a:extLst>
          </p:cNvPr>
          <p:cNvCxnSpPr>
            <a:cxnSpLocks/>
          </p:cNvCxnSpPr>
          <p:nvPr/>
        </p:nvCxnSpPr>
        <p:spPr>
          <a:xfrm flipH="1">
            <a:off x="16142970" y="67437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1CEA2B-C55E-1018-D8E8-0818ABD73F9F}"/>
              </a:ext>
            </a:extLst>
          </p:cNvPr>
          <p:cNvCxnSpPr>
            <a:cxnSpLocks/>
          </p:cNvCxnSpPr>
          <p:nvPr/>
        </p:nvCxnSpPr>
        <p:spPr>
          <a:xfrm flipH="1">
            <a:off x="7744206" y="67437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">
            <a:extLst>
              <a:ext uri="{FF2B5EF4-FFF2-40B4-BE49-F238E27FC236}">
                <a16:creationId xmlns:a16="http://schemas.microsoft.com/office/drawing/2014/main" id="{45A5C4D8-D624-FC0C-DC08-D6390B684375}"/>
              </a:ext>
            </a:extLst>
          </p:cNvPr>
          <p:cNvSpPr txBox="1"/>
          <p:nvPr/>
        </p:nvSpPr>
        <p:spPr>
          <a:xfrm>
            <a:off x="2744070" y="-1257300"/>
            <a:ext cx="12799859" cy="1138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6289F6"/>
                </a:solidFill>
                <a:effectLst/>
                <a:uLnTx/>
                <a:uFillTx/>
                <a:latin typeface="Telegraf Bold"/>
                <a:ea typeface="+mn-ea"/>
                <a:cs typeface="+mn-cs"/>
              </a:rPr>
              <a:t>THE DATA WARRIORS</a:t>
            </a:r>
          </a:p>
        </p:txBody>
      </p:sp>
    </p:spTree>
    <p:extLst>
      <p:ext uri="{BB962C8B-B14F-4D97-AF65-F5344CB8AC3E}">
        <p14:creationId xmlns:p14="http://schemas.microsoft.com/office/powerpoint/2010/main" val="230148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rgbClr val="022D49"/>
            </a:gs>
            <a:gs pos="100000">
              <a:schemeClr val="tx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5A1EA3-4366-586D-3F07-F3E7407431D7}"/>
              </a:ext>
            </a:extLst>
          </p:cNvPr>
          <p:cNvCxnSpPr>
            <a:cxnSpLocks/>
          </p:cNvCxnSpPr>
          <p:nvPr/>
        </p:nvCxnSpPr>
        <p:spPr>
          <a:xfrm flipH="1">
            <a:off x="2145030" y="10782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40CDF-FDFA-AF69-BC10-6323A369B98E}"/>
              </a:ext>
            </a:extLst>
          </p:cNvPr>
          <p:cNvCxnSpPr>
            <a:cxnSpLocks/>
          </p:cNvCxnSpPr>
          <p:nvPr/>
        </p:nvCxnSpPr>
        <p:spPr>
          <a:xfrm flipH="1">
            <a:off x="4944618" y="10782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5FB280-BA21-5504-D24D-1AA065CCE4E8}"/>
              </a:ext>
            </a:extLst>
          </p:cNvPr>
          <p:cNvCxnSpPr>
            <a:cxnSpLocks/>
          </p:cNvCxnSpPr>
          <p:nvPr/>
        </p:nvCxnSpPr>
        <p:spPr>
          <a:xfrm flipH="1">
            <a:off x="10543794" y="10782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F55EC8-4836-5BE9-695C-F9786B104F30}"/>
              </a:ext>
            </a:extLst>
          </p:cNvPr>
          <p:cNvCxnSpPr>
            <a:cxnSpLocks/>
          </p:cNvCxnSpPr>
          <p:nvPr/>
        </p:nvCxnSpPr>
        <p:spPr>
          <a:xfrm flipH="1">
            <a:off x="13343382" y="10782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556862-083C-4650-FC2B-07DE925366A6}"/>
              </a:ext>
            </a:extLst>
          </p:cNvPr>
          <p:cNvCxnSpPr>
            <a:cxnSpLocks/>
          </p:cNvCxnSpPr>
          <p:nvPr/>
        </p:nvCxnSpPr>
        <p:spPr>
          <a:xfrm flipH="1">
            <a:off x="16142970" y="10782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444701-C348-B683-0F49-4F4E21C5F77A}"/>
              </a:ext>
            </a:extLst>
          </p:cNvPr>
          <p:cNvCxnSpPr>
            <a:cxnSpLocks/>
          </p:cNvCxnSpPr>
          <p:nvPr/>
        </p:nvCxnSpPr>
        <p:spPr>
          <a:xfrm flipH="1">
            <a:off x="7744206" y="10782300"/>
            <a:ext cx="0" cy="0"/>
          </a:xfrm>
          <a:prstGeom prst="line">
            <a:avLst/>
          </a:prstGeom>
          <a:ln w="1619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1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2875"/>
          <a:stretch/>
        </p:blipFill>
        <p:spPr>
          <a:xfrm>
            <a:off x="8113145" y="6703293"/>
            <a:ext cx="7604615" cy="35837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588" t="50000"/>
          <a:stretch/>
        </p:blipFill>
        <p:spPr>
          <a:xfrm>
            <a:off x="-8498" y="0"/>
            <a:ext cx="5050392" cy="3802307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 rot="-5400000">
            <a:off x="-2310106" y="4618901"/>
            <a:ext cx="8229600" cy="104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99" b="0" i="0" u="none" strike="noStrike" kern="1200" cap="none" spc="0" normalizeH="0" baseline="0" noProof="0" dirty="0">
                <a:ln>
                  <a:solidFill>
                    <a:srgbClr val="7EA6CB"/>
                  </a:solidFill>
                </a:ln>
                <a:noFill/>
                <a:effectLst/>
                <a:uLnTx/>
                <a:uFillTx/>
                <a:latin typeface="Telegraf Bold"/>
                <a:ea typeface="+mn-ea"/>
                <a:cs typeface="+mn-cs"/>
              </a:rPr>
              <a:t>OVERVIEW</a:t>
            </a:r>
          </a:p>
        </p:txBody>
      </p:sp>
      <p:pic>
        <p:nvPicPr>
          <p:cNvPr id="67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5021926" y="5021926"/>
            <a:ext cx="10287000" cy="243147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237350" y="5046581"/>
            <a:ext cx="8200815" cy="193837"/>
          </a:xfrm>
          <a:prstGeom prst="rect">
            <a:avLst/>
          </a:prstGeom>
        </p:spPr>
      </p:pic>
      <p:sp>
        <p:nvSpPr>
          <p:cNvPr id="4" name="TextBox 38">
            <a:extLst>
              <a:ext uri="{FF2B5EF4-FFF2-40B4-BE49-F238E27FC236}">
                <a16:creationId xmlns:a16="http://schemas.microsoft.com/office/drawing/2014/main" id="{A0E0853B-A43F-4CE8-2323-D7009AE2B77E}"/>
              </a:ext>
            </a:extLst>
          </p:cNvPr>
          <p:cNvSpPr txBox="1"/>
          <p:nvPr/>
        </p:nvSpPr>
        <p:spPr>
          <a:xfrm>
            <a:off x="3384790" y="2117054"/>
            <a:ext cx="14492634" cy="6378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marR="0" lvl="1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Objectives:</a:t>
            </a: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Challenge 1 – extract and load</a:t>
            </a:r>
            <a:r>
              <a:rPr lang="en-US" sz="3999" dirty="0">
                <a:solidFill>
                  <a:srgbClr val="FFFFFF"/>
                </a:solidFill>
                <a:latin typeface="Telegraf Medium"/>
              </a:rPr>
              <a:t> data into Azure storage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 </a:t>
            </a: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999" dirty="0">
                <a:solidFill>
                  <a:srgbClr val="FFFFFF"/>
                </a:solidFill>
                <a:latin typeface="Telegraf Medium"/>
              </a:rPr>
              <a:t>Challenge 2 – construct data flow to organize ODS</a:t>
            </a: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Challenge 3 – create external tables within Azure Synapse</a:t>
            </a:r>
          </a:p>
          <a:p>
            <a:pPr marL="1174749" marR="0" lvl="1" indent="-742950" algn="l" defTabSz="914400" rtl="0" eaLnBrk="1" fontAlgn="auto" latinLnBrk="0" hangingPunct="1">
              <a:lnSpc>
                <a:spcPts val="6279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999" dirty="0">
                <a:solidFill>
                  <a:srgbClr val="FFFFFF"/>
                </a:solidFill>
                <a:latin typeface="Telegraf Medium"/>
              </a:rPr>
              <a:t>Challenge 4 – analysis and reporting</a:t>
            </a:r>
          </a:p>
          <a:p>
            <a:pPr marL="1631949" lvl="2" indent="-742950">
              <a:lnSpc>
                <a:spcPts val="6279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Load external tables into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PowerBI</a:t>
            </a:r>
            <a:endParaRPr kumimoji="0" lang="en-US" sz="3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af Medium"/>
              <a:ea typeface="+mn-ea"/>
              <a:cs typeface="+mn-cs"/>
            </a:endParaRPr>
          </a:p>
          <a:p>
            <a:pPr marL="1631949" lvl="2" indent="-742950">
              <a:lnSpc>
                <a:spcPts val="6279"/>
              </a:lnSpc>
              <a:buFont typeface="Arial" panose="020B0604020202020204" pitchFamily="34" charset="0"/>
              <a:buChar char="•"/>
              <a:defRPr/>
            </a:pPr>
            <a:r>
              <a:rPr lang="en-US" sz="3999" dirty="0">
                <a:solidFill>
                  <a:srgbClr val="FFFFFF"/>
                </a:solidFill>
                <a:latin typeface="Telegraf Medium"/>
              </a:rPr>
              <a:t>Create dashboards comparing policies</a:t>
            </a:r>
          </a:p>
          <a:p>
            <a:pPr marL="1631949" lvl="2" indent="-742950">
              <a:lnSpc>
                <a:spcPts val="6279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af Medium"/>
                <a:ea typeface="+mn-ea"/>
                <a:cs typeface="+mn-cs"/>
              </a:rPr>
              <a:t>Select most effective policies</a:t>
            </a:r>
          </a:p>
        </p:txBody>
      </p:sp>
    </p:spTree>
    <p:extLst>
      <p:ext uri="{BB962C8B-B14F-4D97-AF65-F5344CB8AC3E}">
        <p14:creationId xmlns:p14="http://schemas.microsoft.com/office/powerpoint/2010/main" val="332208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150</Words>
  <Application>Microsoft Office PowerPoint</Application>
  <PresentationFormat>Custom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Telegraf Bold</vt:lpstr>
      <vt:lpstr>Calibri Light</vt:lpstr>
      <vt:lpstr>PP Telegraf UltraBold</vt:lpstr>
      <vt:lpstr>Telegraf Medium</vt:lpstr>
      <vt:lpstr>Calibri</vt:lpstr>
      <vt:lpstr>Arial</vt:lpstr>
      <vt:lpstr>PP Telegraf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And Pink Modern Strategy Deck Presentation </dc:title>
  <cp:lastModifiedBy>Ania S</cp:lastModifiedBy>
  <cp:revision>20</cp:revision>
  <dcterms:created xsi:type="dcterms:W3CDTF">2006-08-16T00:00:00Z</dcterms:created>
  <dcterms:modified xsi:type="dcterms:W3CDTF">2023-12-20T19:49:57Z</dcterms:modified>
  <dc:identifier>DAFgUzAe8-8</dc:identifier>
</cp:coreProperties>
</file>